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14"/>
    <p:restoredTop sz="94685"/>
  </p:normalViewPr>
  <p:slideViewPr>
    <p:cSldViewPr snapToGrid="0" snapToObjects="1">
      <p:cViewPr varScale="1">
        <p:scale>
          <a:sx n="110" d="100"/>
          <a:sy n="110" d="100"/>
        </p:scale>
        <p:origin x="176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BCE4-7F01-E04D-96A9-57B2D9DD9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8240E-DAC3-BE40-A2CC-DA71ED8A9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5247B-1D4E-BD41-9F5A-5B2B8001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79F32-943B-E34E-A465-4D0EF565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5F441-7EA5-904D-BE0A-980E5A2B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8264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06A39-1508-874D-AC6D-C059F179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EEDA3-253C-DF4F-BCB4-61FC9D8B2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CC26-6284-5A40-B6F4-A37BC728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0A2CD-E2A3-9746-A6F0-4E097FB9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7E10A-C9AB-484A-A9AD-F2BDD6B4A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1704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4C8B21-CDC7-8249-B3BE-8E6BF2FCD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84C353-38A2-294F-87DC-AFB51A899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F882-D47B-CF4F-ADF9-9481322C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B20F2-7CBF-664E-97A0-C20A98A8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89424-90A2-7743-8B40-BEA0209F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4850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B045-1669-B14E-A9BD-410CD9436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55B6B-5C2E-C940-9F07-EC500CCF2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CAB4C-8BC4-C54D-977B-5271A4F0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E8D40-83F1-E64E-8D0C-579E8690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2D776-A021-CF44-9D62-5BAE1467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891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0E57-5575-D446-9866-A7C82F3D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8EA3A-0A4B-C64A-92DB-567E25D1D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8BA99-F8C1-FB4D-BDDD-808FCA927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DDA01-2CBC-8A48-9D2A-C51689AA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28849-88EB-5E41-B482-752994A9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0638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AED98-32DD-CD4C-8E4E-9C0A0115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655F8-E00C-2247-B022-66E74F488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BC2F2-E296-F54C-9B5E-183B58386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A6F27-37E5-BE4D-B043-CB09E2F44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FCA0B-3959-B748-8204-016BB5C7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F340F-E908-2546-8A86-8B7B8B01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727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E02EC-2810-374A-B159-F7D3D7A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63109-1C20-6B42-96F5-27473BAB9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6C2B7-DF00-4B45-B9CF-970178DF9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A31BF-AF3D-9D4A-B4DA-B01DDEA98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9412B-F9D7-1A43-BE7D-D6471A09E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FEA9E-D6FC-E44D-8516-4FF06D0C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F6EF57-6F28-3543-BCD0-ADC3B01DA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3FC78A-6E5D-D34E-9A8C-12E10011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1662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93FC-B6DD-7744-A9FB-5E3871B5F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D2089-D7CE-4449-80D6-BC5E803B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0DD13-288C-9E4A-A795-643EB044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746D4-4D80-3142-9945-EC8C7EE6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9213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9A95B9-AFCB-5A4D-A418-17F3E884A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C6D984-E79B-0D4B-9616-2B94370A8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FBDEA-53F1-2942-99F2-DCE1FA6F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43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96AF-DB12-2B43-931B-088861C1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00F1-806B-3645-A8D3-A9603ACDD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7E66A-3246-EB47-A4C2-055B40CD3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6F137-D6CE-5440-912C-29894044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D0151-D654-A540-B5E8-4ED811C6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CA8C7-B786-C942-97C8-69FAA810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273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16F-DB8C-AF46-8628-32B7F5D0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42695B-EEA6-BD46-B432-F72A55FF1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A5126-FA29-4448-A831-192EEC770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E5F5B-6843-D440-A8B4-9A44BD4E8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051F1-BCA7-7342-B758-FF2DD718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62DA3-A2ED-B44E-9DEC-984E40D73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7476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83C2A5-938C-9247-84B1-7339B05A8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DF8E7-9A75-484E-8605-E53266C0C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C86B9-7955-D346-B6EA-D7834F82F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3667-4ACD-DE49-9847-E30496EAF35C}" type="datetimeFigureOut">
              <a:rPr lang="en-CH" smtClean="0"/>
              <a:t>18.03.21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B981D-7E92-AA48-9B51-5E04069EA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874F7-5878-1C47-BFCA-7F8FD0C0E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3509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e.wikipedia.org/wiki/Entwurfsmuster_(Buch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0664-542A-124B-BF68-3BC360AF4B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H" dirty="0"/>
              <a:t>Objektorientierte Programmierung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D74EE-DE63-BB4E-8091-926C8FFBF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H" dirty="0"/>
              <a:t>Eine kleine Einführung in wichtige Konzepte, Teil 2</a:t>
            </a:r>
          </a:p>
          <a:p>
            <a:endParaRPr lang="en-CH" dirty="0"/>
          </a:p>
          <a:p>
            <a:r>
              <a:rPr lang="en-CH" dirty="0"/>
              <a:t>Michael Greminger 2021-03-17</a:t>
            </a:r>
          </a:p>
        </p:txBody>
      </p:sp>
    </p:spTree>
    <p:extLst>
      <p:ext uri="{BB962C8B-B14F-4D97-AF65-F5344CB8AC3E}">
        <p14:creationId xmlns:p14="http://schemas.microsoft.com/office/powerpoint/2010/main" val="352185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BAEF-CB6C-084D-BAE8-BCAEC226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Polymorphie (3)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A20E44C-18C2-3245-92CD-EF4A11B766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409699"/>
            <a:ext cx="8903677" cy="527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0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188A-0069-4542-9A74-6F0236EA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Grundkonzepte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84544-02F9-774A-BE4F-15FCF980D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Abstraktion</a:t>
            </a:r>
          </a:p>
          <a:p>
            <a:r>
              <a:rPr lang="en-CH" dirty="0"/>
              <a:t>Datenkapselung</a:t>
            </a:r>
          </a:p>
          <a:p>
            <a:r>
              <a:rPr lang="en-CH" dirty="0"/>
              <a:t>Vererbung</a:t>
            </a:r>
          </a:p>
          <a:p>
            <a:r>
              <a:rPr lang="en-CH" dirty="0"/>
              <a:t>Polymorphie</a:t>
            </a:r>
          </a:p>
        </p:txBody>
      </p:sp>
    </p:spTree>
    <p:extLst>
      <p:ext uri="{BB962C8B-B14F-4D97-AF65-F5344CB8AC3E}">
        <p14:creationId xmlns:p14="http://schemas.microsoft.com/office/powerpoint/2010/main" val="82196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3441-475E-1D4A-9785-589432AA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Abstraktion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B8ED9-557B-094F-ADD7-7C4C7786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H" dirty="0"/>
              <a:t>”Vor” OOP gibt es nur</a:t>
            </a:r>
          </a:p>
          <a:p>
            <a:pPr lvl="1"/>
            <a:r>
              <a:rPr lang="en-CH" dirty="0"/>
              <a:t>Lokale und globale Variablen</a:t>
            </a:r>
          </a:p>
          <a:p>
            <a:pPr lvl="1"/>
            <a:r>
              <a:rPr lang="en-CH" dirty="0"/>
              <a:t>Funktionen</a:t>
            </a:r>
          </a:p>
          <a:p>
            <a:r>
              <a:rPr lang="en-CH" dirty="0"/>
              <a:t>Mit OOP haben wir wesentlich bessere Gestaltungsmittel und können so die “reale Welt” besser </a:t>
            </a:r>
            <a:r>
              <a:rPr lang="en-CH" b="1" dirty="0"/>
              <a:t>abstrahieren</a:t>
            </a:r>
          </a:p>
          <a:p>
            <a:pPr lvl="1"/>
            <a:r>
              <a:rPr lang="en-CH" dirty="0"/>
              <a:t>Die Strukturierung von D</a:t>
            </a:r>
            <a:r>
              <a:rPr lang="en-GB" dirty="0"/>
              <a:t>a</a:t>
            </a:r>
            <a:r>
              <a:rPr lang="en-CH" dirty="0"/>
              <a:t>ten in Klassen</a:t>
            </a:r>
          </a:p>
          <a:p>
            <a:pPr lvl="1"/>
            <a:r>
              <a:rPr lang="en-CH" dirty="0"/>
              <a:t>Die Zuteilung von Funktionen zu Klassen</a:t>
            </a:r>
          </a:p>
          <a:p>
            <a:pPr lvl="2"/>
            <a:r>
              <a:rPr lang="en-CH" dirty="0"/>
              <a:t>Gruppierung der Funktionen </a:t>
            </a:r>
          </a:p>
          <a:p>
            <a:pPr lvl="2"/>
            <a:r>
              <a:rPr lang="en-CH" dirty="0"/>
              <a:t>Es wird auch so implizit gesagt, mit welchen Daten eine Funktion arbeitet</a:t>
            </a:r>
          </a:p>
        </p:txBody>
      </p:sp>
    </p:spTree>
    <p:extLst>
      <p:ext uri="{BB962C8B-B14F-4D97-AF65-F5344CB8AC3E}">
        <p14:creationId xmlns:p14="http://schemas.microsoft.com/office/powerpoint/2010/main" val="285189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3441-475E-1D4A-9785-589432AA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Datenkapselung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B8ED9-557B-094F-ADD7-7C4C7786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3200" dirty="0"/>
              <a:t>Der Benutzer einer Klasse kennt nur die Schnittstellen (Methoden) dieser Klasse</a:t>
            </a:r>
          </a:p>
          <a:p>
            <a:r>
              <a:rPr lang="de-CH" sz="3200" dirty="0"/>
              <a:t>Vorteile:</a:t>
            </a:r>
          </a:p>
          <a:p>
            <a:pPr lvl="1"/>
            <a:r>
              <a:rPr lang="de-CH" sz="2800" dirty="0"/>
              <a:t>Die </a:t>
            </a:r>
            <a:r>
              <a:rPr lang="de-CH" sz="2800" dirty="0" err="1"/>
              <a:t>Internas</a:t>
            </a:r>
            <a:r>
              <a:rPr lang="de-CH" sz="2800" dirty="0"/>
              <a:t> einer Klasse können sich ändern. So lange die Schnittstellen gleich sind, bin ich (in der Regel) nicht davon betroffen</a:t>
            </a:r>
          </a:p>
          <a:p>
            <a:pPr lvl="1"/>
            <a:r>
              <a:rPr lang="de-CH" sz="2800" dirty="0"/>
              <a:t>Ich kann Details der internen Implementierung ausblenden</a:t>
            </a:r>
          </a:p>
          <a:p>
            <a:endParaRPr lang="de-CH" sz="3200" dirty="0"/>
          </a:p>
          <a:p>
            <a:endParaRPr lang="de-CH" sz="3200" dirty="0"/>
          </a:p>
          <a:p>
            <a:pPr lvl="1"/>
            <a:endParaRPr lang="en-CH" sz="2800" dirty="0"/>
          </a:p>
        </p:txBody>
      </p:sp>
    </p:spTree>
    <p:extLst>
      <p:ext uri="{BB962C8B-B14F-4D97-AF65-F5344CB8AC3E}">
        <p14:creationId xmlns:p14="http://schemas.microsoft.com/office/powerpoint/2010/main" val="99830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3441-475E-1D4A-9785-589432AA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Vererbung (”Inheritance”)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B8ED9-557B-094F-ADD7-7C4C77863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19683" cy="4351338"/>
          </a:xfrm>
        </p:spPr>
        <p:txBody>
          <a:bodyPr>
            <a:normAutofit fontScale="92500" lnSpcReduction="10000"/>
          </a:bodyPr>
          <a:lstStyle/>
          <a:p>
            <a:r>
              <a:rPr lang="de-CH" sz="3200" dirty="0"/>
              <a:t>Es ist möglich, von einer Klasse (oft «Basisklasse» genannt) eine anderen Klasse (oft «</a:t>
            </a:r>
            <a:r>
              <a:rPr lang="de-CH" sz="3200" dirty="0" err="1"/>
              <a:t>Subclass</a:t>
            </a:r>
            <a:r>
              <a:rPr lang="de-CH" sz="3200" dirty="0"/>
              <a:t>» genannt) abzuleiten. </a:t>
            </a:r>
          </a:p>
          <a:p>
            <a:r>
              <a:rPr lang="de-CH" sz="3200" dirty="0"/>
              <a:t>Abgeleitete Klasse beinhaltet:</a:t>
            </a:r>
          </a:p>
          <a:p>
            <a:pPr lvl="1"/>
            <a:r>
              <a:rPr lang="de-CH" dirty="0"/>
              <a:t>Alle Attribute der Basisklasse </a:t>
            </a:r>
            <a:r>
              <a:rPr lang="de-CH" b="1" u="sng" dirty="0"/>
              <a:t>plus zusätzliche eigene</a:t>
            </a:r>
          </a:p>
          <a:p>
            <a:pPr lvl="1"/>
            <a:r>
              <a:rPr lang="de-CH" dirty="0"/>
              <a:t>Die Methoden der Basisklasse (es gibt Ausnahmen) plus </a:t>
            </a:r>
            <a:r>
              <a:rPr lang="de-CH" b="1" u="sng" dirty="0"/>
              <a:t>plus zusätzliche eigene</a:t>
            </a:r>
            <a:endParaRPr lang="de-CH" dirty="0"/>
          </a:p>
          <a:p>
            <a:pPr lvl="1"/>
            <a:endParaRPr lang="de-CH" dirty="0"/>
          </a:p>
          <a:p>
            <a:endParaRPr lang="de-CH" sz="3200" dirty="0"/>
          </a:p>
          <a:p>
            <a:endParaRPr lang="de-CH" sz="3200" dirty="0"/>
          </a:p>
          <a:p>
            <a:pPr lvl="1"/>
            <a:endParaRPr lang="en-CH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389866-EBEC-9044-BABA-8561D4125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207" y="1690688"/>
            <a:ext cx="6605793" cy="43513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960431-31C0-384A-9082-9FEAD5F04BA8}"/>
              </a:ext>
            </a:extLst>
          </p:cNvPr>
          <p:cNvSpPr txBox="1"/>
          <p:nvPr/>
        </p:nvSpPr>
        <p:spPr>
          <a:xfrm>
            <a:off x="7707086" y="6123543"/>
            <a:ext cx="197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Aus “Wikipedia”</a:t>
            </a:r>
          </a:p>
        </p:txBody>
      </p:sp>
    </p:spTree>
    <p:extLst>
      <p:ext uri="{BB962C8B-B14F-4D97-AF65-F5344CB8AC3E}">
        <p14:creationId xmlns:p14="http://schemas.microsoft.com/office/powerpoint/2010/main" val="237415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4ADD3-ABFE-194F-ABF7-332089B6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Vererbung (”Inheritance”)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F593A-7338-C84C-A2D1-83C59EC6E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Vererbung soll nur ein eingesetzt werden, wenn eine klare “ist ein” Relation gegeben ist!</a:t>
            </a:r>
          </a:p>
          <a:p>
            <a:r>
              <a:rPr lang="en-CH" dirty="0"/>
              <a:t>Beispiel:</a:t>
            </a:r>
          </a:p>
          <a:p>
            <a:pPr lvl="1"/>
            <a:r>
              <a:rPr lang="en-CH" dirty="0"/>
              <a:t>Quadrat</a:t>
            </a:r>
          </a:p>
          <a:p>
            <a:pPr lvl="2"/>
            <a:r>
              <a:rPr lang="en-GB" dirty="0"/>
              <a:t>int: </a:t>
            </a:r>
            <a:r>
              <a:rPr lang="en-GB" dirty="0" err="1"/>
              <a:t>breite</a:t>
            </a:r>
            <a:endParaRPr lang="en-CH" dirty="0"/>
          </a:p>
          <a:p>
            <a:pPr lvl="1"/>
            <a:r>
              <a:rPr lang="en-CH" dirty="0"/>
              <a:t>Rechteck</a:t>
            </a:r>
          </a:p>
          <a:p>
            <a:pPr lvl="2"/>
            <a:r>
              <a:rPr lang="en-GB" dirty="0"/>
              <a:t>int: </a:t>
            </a:r>
            <a:r>
              <a:rPr lang="en-GB" dirty="0" err="1"/>
              <a:t>breite</a:t>
            </a:r>
            <a:endParaRPr lang="en-GB" dirty="0"/>
          </a:p>
          <a:p>
            <a:pPr lvl="2"/>
            <a:r>
              <a:rPr lang="en-GB" dirty="0"/>
              <a:t>int: </a:t>
            </a:r>
            <a:r>
              <a:rPr lang="en-GB" dirty="0" err="1"/>
              <a:t>hoehe</a:t>
            </a:r>
            <a:endParaRPr lang="en-GB" dirty="0"/>
          </a:p>
          <a:p>
            <a:pPr lvl="1"/>
            <a:r>
              <a:rPr lang="en-GB" dirty="0"/>
              <a:t>Soll Quadrat von </a:t>
            </a:r>
            <a:r>
              <a:rPr lang="en-GB" dirty="0" err="1"/>
              <a:t>Rechteck</a:t>
            </a:r>
            <a:r>
              <a:rPr lang="en-GB" dirty="0"/>
              <a:t> </a:t>
            </a:r>
            <a:r>
              <a:rPr lang="en-GB" dirty="0" err="1"/>
              <a:t>abgeleitet</a:t>
            </a:r>
            <a:r>
              <a:rPr lang="en-GB" dirty="0"/>
              <a:t> </a:t>
            </a:r>
            <a:r>
              <a:rPr lang="en-GB" dirty="0" err="1"/>
              <a:t>werden</a:t>
            </a:r>
            <a:r>
              <a:rPr lang="en-GB" dirty="0"/>
              <a:t> </a:t>
            </a:r>
            <a:r>
              <a:rPr lang="en-GB" dirty="0" err="1"/>
              <a:t>oder</a:t>
            </a:r>
            <a:r>
              <a:rPr lang="en-GB" dirty="0"/>
              <a:t> </a:t>
            </a:r>
            <a:r>
              <a:rPr lang="en-GB" dirty="0" err="1"/>
              <a:t>umgekehrt</a:t>
            </a:r>
            <a:r>
              <a:rPr lang="en-GB" dirty="0"/>
              <a:t> </a:t>
            </a:r>
            <a:r>
              <a:rPr lang="en-GB" dirty="0" err="1"/>
              <a:t>oder</a:t>
            </a:r>
            <a:r>
              <a:rPr lang="en-GB" dirty="0"/>
              <a:t> gar </a:t>
            </a:r>
            <a:r>
              <a:rPr lang="en-GB" dirty="0" err="1"/>
              <a:t>keine</a:t>
            </a:r>
            <a:r>
              <a:rPr lang="en-GB" dirty="0"/>
              <a:t> </a:t>
            </a:r>
            <a:r>
              <a:rPr lang="en-GB" dirty="0" err="1"/>
              <a:t>Vererbung</a:t>
            </a:r>
            <a:r>
              <a:rPr lang="en-GB" dirty="0"/>
              <a:t> </a:t>
            </a:r>
            <a:r>
              <a:rPr lang="en-GB" dirty="0" err="1"/>
              <a:t>einsetzen</a:t>
            </a:r>
            <a:r>
              <a:rPr lang="en-GB" dirty="0"/>
              <a:t>?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494334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4ADD3-ABFE-194F-ABF7-332089B6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Vererbung (”Inheritance”)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F593A-7338-C84C-A2D1-83C59EC6E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Es gibt unzählige Bücher und Theorien darüber, wie man Vererbung einsetzen soll (zum Bsp. </a:t>
            </a:r>
            <a:r>
              <a:rPr lang="en-GB" dirty="0">
                <a:hlinkClick r:id="rId2"/>
              </a:rPr>
              <a:t>https://de.wikipedia.org/wiki/Entwurfsmuster_(Buch)</a:t>
            </a:r>
            <a:r>
              <a:rPr lang="en-GB" dirty="0"/>
              <a:t> )</a:t>
            </a:r>
            <a:r>
              <a:rPr lang="en-CH" dirty="0"/>
              <a:t> </a:t>
            </a:r>
          </a:p>
          <a:p>
            <a:r>
              <a:rPr lang="en-CH" dirty="0"/>
              <a:t>Gerade “Anfänger” neigen dazu, Vererbung zu oft einzusetzen und zu tiefe Hierachien zu kreieren</a:t>
            </a:r>
          </a:p>
          <a:p>
            <a:r>
              <a:rPr lang="en-CH" dirty="0"/>
              <a:t>Bsp:</a:t>
            </a:r>
          </a:p>
          <a:p>
            <a:pPr lvl="1"/>
            <a:r>
              <a:rPr lang="en-CH" dirty="0"/>
              <a:t>”RotesAuto” als Subklasse von ”Auto”?</a:t>
            </a:r>
          </a:p>
          <a:p>
            <a:pPr lvl="1"/>
            <a:r>
              <a:rPr lang="en-CH" dirty="0"/>
              <a:t>Verschiedene Varianten:</a:t>
            </a:r>
            <a:br>
              <a:rPr lang="en-CH" dirty="0"/>
            </a:br>
            <a:endParaRPr lang="en-CH" dirty="0"/>
          </a:p>
          <a:p>
            <a:pPr lvl="1"/>
            <a:endParaRPr lang="en-CH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32A2D5-CADF-6446-A21D-E3AD743A4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631" y="4959626"/>
            <a:ext cx="6211337" cy="153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535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9E0E-BC73-0F4C-AAE3-D431DE88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Polymorphie</a:t>
            </a:r>
            <a:r>
              <a:rPr lang="en-GB" dirty="0"/>
              <a:t> (1)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8A70C-A68A-964F-BA5D-F0F79F320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Der </a:t>
            </a:r>
            <a:r>
              <a:rPr lang="en-GB" dirty="0" err="1"/>
              <a:t>Begriff</a:t>
            </a:r>
            <a:r>
              <a:rPr lang="en-GB" dirty="0"/>
              <a:t> “</a:t>
            </a:r>
            <a:r>
              <a:rPr lang="en-GB" dirty="0" err="1"/>
              <a:t>Polymorphie</a:t>
            </a:r>
            <a:r>
              <a:rPr lang="en-GB" dirty="0"/>
              <a:t>” </a:t>
            </a:r>
            <a:r>
              <a:rPr lang="en-GB" dirty="0" err="1"/>
              <a:t>stammt</a:t>
            </a:r>
            <a:r>
              <a:rPr lang="en-GB" dirty="0"/>
              <a:t> </a:t>
            </a:r>
            <a:r>
              <a:rPr lang="en-GB" dirty="0" err="1"/>
              <a:t>aus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griechischen</a:t>
            </a:r>
            <a:r>
              <a:rPr lang="en-GB" dirty="0"/>
              <a:t> und </a:t>
            </a:r>
            <a:r>
              <a:rPr lang="en-GB" dirty="0" err="1"/>
              <a:t>bedeutet</a:t>
            </a:r>
            <a:r>
              <a:rPr lang="en-GB" dirty="0"/>
              <a:t> ”</a:t>
            </a:r>
            <a:r>
              <a:rPr lang="en-GB" dirty="0" err="1"/>
              <a:t>Vielgestaltigkeit</a:t>
            </a:r>
            <a:r>
              <a:rPr lang="en-GB" dirty="0"/>
              <a:t>”</a:t>
            </a:r>
          </a:p>
          <a:p>
            <a:r>
              <a:rPr lang="en-GB" dirty="0"/>
              <a:t>In der </a:t>
            </a:r>
            <a:r>
              <a:rPr lang="en-GB" dirty="0" err="1"/>
              <a:t>objektorientierten</a:t>
            </a:r>
            <a:r>
              <a:rPr lang="en-GB" dirty="0"/>
              <a:t> </a:t>
            </a:r>
            <a:r>
              <a:rPr lang="en-GB" dirty="0" err="1"/>
              <a:t>Programmierung</a:t>
            </a:r>
            <a:r>
              <a:rPr lang="en-GB" dirty="0"/>
              <a:t> </a:t>
            </a:r>
            <a:r>
              <a:rPr lang="en-GB" dirty="0" err="1"/>
              <a:t>steht</a:t>
            </a:r>
            <a:r>
              <a:rPr lang="en-GB" dirty="0"/>
              <a:t> er </a:t>
            </a:r>
            <a:r>
              <a:rPr lang="en-GB" dirty="0" err="1"/>
              <a:t>hauptsächlich</a:t>
            </a:r>
            <a:r>
              <a:rPr lang="en-GB" dirty="0"/>
              <a:t> </a:t>
            </a:r>
            <a:r>
              <a:rPr lang="en-GB" dirty="0" err="1"/>
              <a:t>für</a:t>
            </a:r>
            <a:r>
              <a:rPr lang="en-GB" dirty="0"/>
              <a:t> die </a:t>
            </a:r>
            <a:r>
              <a:rPr lang="en-GB" dirty="0" err="1"/>
              <a:t>Eigenschaft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man </a:t>
            </a:r>
            <a:r>
              <a:rPr lang="en-GB" dirty="0" err="1"/>
              <a:t>Methoden</a:t>
            </a:r>
            <a:r>
              <a:rPr lang="en-GB" dirty="0"/>
              <a:t> in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Subklasse</a:t>
            </a:r>
            <a:r>
              <a:rPr lang="en-GB" dirty="0"/>
              <a:t> </a:t>
            </a:r>
            <a:r>
              <a:rPr lang="en-GB" dirty="0" err="1"/>
              <a:t>überschreiben</a:t>
            </a:r>
            <a:r>
              <a:rPr lang="en-GB" dirty="0"/>
              <a:t> </a:t>
            </a:r>
            <a:r>
              <a:rPr lang="en-GB" dirty="0" err="1"/>
              <a:t>kann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ACDA20-13A4-3941-9C18-3AAA21C79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050" y="4025900"/>
            <a:ext cx="47117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9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06CF-7390-6440-A948-714954094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Polymorphie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B64D-33AF-954A-A083-6A26531A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Der Begriff “Polymorphie” wird in der Programmierung auch für das sogenannte “Operator Overloading” oder für Funktionen mit gleichem Namen, aber unterschiedlichen Argumenten verwendet</a:t>
            </a:r>
          </a:p>
          <a:p>
            <a:r>
              <a:rPr lang="en-CH" dirty="0"/>
              <a:t>In ”eher statischen” Programmiersprachen (mit Compiler) ist das Vorhandensein dieses Konstrukts bemerkenswerter.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EF5E75-C5EE-1A48-A9DF-1A373D89718E}"/>
              </a:ext>
            </a:extLst>
          </p:cNvPr>
          <p:cNvSpPr/>
          <p:nvPr/>
        </p:nvSpPr>
        <p:spPr>
          <a:xfrm>
            <a:off x="838199" y="4614043"/>
            <a:ext cx="1795272" cy="580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myObject.do()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640B31-76A4-4A44-BC7F-719D2E755352}"/>
              </a:ext>
            </a:extLst>
          </p:cNvPr>
          <p:cNvSpPr/>
          <p:nvPr/>
        </p:nvSpPr>
        <p:spPr>
          <a:xfrm>
            <a:off x="6257662" y="4711110"/>
            <a:ext cx="1795272" cy="580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myObject.do()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1081DD-18F5-B54E-A81F-B5F5D9FF2A55}"/>
              </a:ext>
            </a:extLst>
          </p:cNvPr>
          <p:cNvSpPr/>
          <p:nvPr/>
        </p:nvSpPr>
        <p:spPr>
          <a:xfrm>
            <a:off x="3386268" y="4482510"/>
            <a:ext cx="1795272" cy="843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  <a:r>
              <a:rPr lang="en-CH" dirty="0"/>
              <a:t>lass A</a:t>
            </a:r>
            <a:br>
              <a:rPr lang="en-CH" dirty="0"/>
            </a:br>
            <a:r>
              <a:rPr lang="en-CH" dirty="0"/>
              <a:t>do() {…}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6F10DE-686E-F54E-A2AE-80C0DFE8D1D4}"/>
              </a:ext>
            </a:extLst>
          </p:cNvPr>
          <p:cNvSpPr/>
          <p:nvPr/>
        </p:nvSpPr>
        <p:spPr>
          <a:xfrm>
            <a:off x="8805731" y="3984413"/>
            <a:ext cx="1795272" cy="843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  <a:r>
              <a:rPr lang="en-CH" dirty="0"/>
              <a:t>lass A</a:t>
            </a:r>
            <a:br>
              <a:rPr lang="en-CH" dirty="0"/>
            </a:br>
            <a:r>
              <a:rPr lang="en-CH" dirty="0"/>
              <a:t>do() {…}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003D2B-1964-BF46-A634-E29B0D766348}"/>
              </a:ext>
            </a:extLst>
          </p:cNvPr>
          <p:cNvSpPr/>
          <p:nvPr/>
        </p:nvSpPr>
        <p:spPr>
          <a:xfrm>
            <a:off x="8805731" y="5333605"/>
            <a:ext cx="1795272" cy="843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  <a:r>
              <a:rPr lang="en-CH" dirty="0"/>
              <a:t>lass A: B</a:t>
            </a:r>
            <a:br>
              <a:rPr lang="en-CH" dirty="0"/>
            </a:br>
            <a:r>
              <a:rPr lang="en-CH" dirty="0"/>
              <a:t>do() {…}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841FCDB-DD43-9E4D-8FC7-3B74ED151453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2633471" y="4904189"/>
            <a:ext cx="75279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C1E425-FDA2-9E43-8511-560721F895F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8052934" y="4406092"/>
            <a:ext cx="752797" cy="595164"/>
          </a:xfrm>
          <a:prstGeom prst="straightConnector1">
            <a:avLst/>
          </a:prstGeom>
          <a:ln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923AF1-BE19-8A4E-A914-90BFB080041F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8052934" y="5001256"/>
            <a:ext cx="752797" cy="754028"/>
          </a:xfrm>
          <a:prstGeom prst="straightConnector1">
            <a:avLst/>
          </a:prstGeom>
          <a:ln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1411536-61E0-A64B-9137-8B34CC445FD6}"/>
              </a:ext>
            </a:extLst>
          </p:cNvPr>
          <p:cNvSpPr txBox="1"/>
          <p:nvPr/>
        </p:nvSpPr>
        <p:spPr>
          <a:xfrm>
            <a:off x="8277372" y="4731938"/>
            <a:ext cx="3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0627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434</Words>
  <Application>Microsoft Macintosh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Objektorientierte Programmierung</vt:lpstr>
      <vt:lpstr>Grundkonzepte</vt:lpstr>
      <vt:lpstr>Abstraktion</vt:lpstr>
      <vt:lpstr>Datenkapselung</vt:lpstr>
      <vt:lpstr>Vererbung (”Inheritance”) (1)</vt:lpstr>
      <vt:lpstr>Vererbung (”Inheritance”) (2)</vt:lpstr>
      <vt:lpstr>Vererbung (”Inheritance”) (3)</vt:lpstr>
      <vt:lpstr>Polymorphie (1)</vt:lpstr>
      <vt:lpstr>Polymorphie (2)</vt:lpstr>
      <vt:lpstr>Polymorphie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Greminger</dc:creator>
  <cp:lastModifiedBy>Michael Greminger</cp:lastModifiedBy>
  <cp:revision>22</cp:revision>
  <dcterms:created xsi:type="dcterms:W3CDTF">2021-03-17T09:53:36Z</dcterms:created>
  <dcterms:modified xsi:type="dcterms:W3CDTF">2021-03-18T22:30:51Z</dcterms:modified>
</cp:coreProperties>
</file>