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64" r:id="rId5"/>
    <p:sldId id="265" r:id="rId6"/>
    <p:sldId id="266" r:id="rId7"/>
    <p:sldId id="257" r:id="rId8"/>
    <p:sldId id="263" r:id="rId9"/>
    <p:sldId id="258" r:id="rId10"/>
    <p:sldId id="260" r:id="rId11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6"/>
    <p:restoredTop sz="94645"/>
  </p:normalViewPr>
  <p:slideViewPr>
    <p:cSldViewPr snapToGrid="0" snapToObjects="1">
      <p:cViewPr varScale="1">
        <p:scale>
          <a:sx n="102" d="100"/>
          <a:sy n="102" d="100"/>
        </p:scale>
        <p:origin x="19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BCE4-7F01-E04D-96A9-57B2D9DD9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8240E-DAC3-BE40-A2CC-DA71ED8A9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5247B-1D4E-BD41-9F5A-5B2B8001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79F32-943B-E34E-A465-4D0EF565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5F441-7EA5-904D-BE0A-980E5A2B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826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6A39-1508-874D-AC6D-C059F179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EEDA3-253C-DF4F-BCB4-61FC9D8B2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CC26-6284-5A40-B6F4-A37BC728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0A2CD-E2A3-9746-A6F0-4E097FB9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E10A-C9AB-484A-A9AD-F2BDD6B4A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1704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C8B21-CDC7-8249-B3BE-8E6BF2FCD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4C353-38A2-294F-87DC-AFB51A899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F882-D47B-CF4F-ADF9-9481322C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B20F2-7CBF-664E-97A0-C20A98A8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9424-90A2-7743-8B40-BEA0209F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4850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B045-1669-B14E-A9BD-410CD943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55B6B-5C2E-C940-9F07-EC500CCF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AB4C-8BC4-C54D-977B-5271A4F0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8D40-83F1-E64E-8D0C-579E8690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2D776-A021-CF44-9D62-5BAE1467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891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0E57-5575-D446-9866-A7C82F3DA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EA3A-0A4B-C64A-92DB-567E25D1D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8BA99-F8C1-FB4D-BDDD-808FCA92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DDA01-2CBC-8A48-9D2A-C51689AA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28849-88EB-5E41-B482-752994A9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063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ED98-32DD-CD4C-8E4E-9C0A0115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655F8-E00C-2247-B022-66E74F488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BC2F2-E296-F54C-9B5E-183B58386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6F27-37E5-BE4D-B043-CB09E2F44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FCA0B-3959-B748-8204-016BB5C7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F340F-E908-2546-8A86-8B7B8B01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727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E02EC-2810-374A-B159-F7D3D7A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63109-1C20-6B42-96F5-27473BAB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6C2B7-DF00-4B45-B9CF-970178DF9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A31BF-AF3D-9D4A-B4DA-B01DDEA98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9412B-F9D7-1A43-BE7D-D6471A09E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FEA9E-D6FC-E44D-8516-4FF06D0C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6EF57-6F28-3543-BCD0-ADC3B01D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FC78A-6E5D-D34E-9A8C-12E10011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1662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93FC-B6DD-7744-A9FB-5E3871B5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D2089-D7CE-4449-80D6-BC5E803B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0DD13-288C-9E4A-A795-643EB044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746D4-4D80-3142-9945-EC8C7EE6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9213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A95B9-AFCB-5A4D-A418-17F3E884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6D984-E79B-0D4B-9616-2B94370A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FBDEA-53F1-2942-99F2-DCE1FA6F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43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96AF-DB12-2B43-931B-088861C1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00F1-806B-3645-A8D3-A9603ACDD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7E66A-3246-EB47-A4C2-055B40CD3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6F137-D6CE-5440-912C-29894044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D0151-D654-A540-B5E8-4ED811C6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CA8C7-B786-C942-97C8-69FAA810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273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B16F-DB8C-AF46-8628-32B7F5D0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2695B-EEA6-BD46-B432-F72A55FF1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A5126-FA29-4448-A831-192EEC770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E5F5B-6843-D440-A8B4-9A44BD4E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051F1-BCA7-7342-B758-FF2DD718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62DA3-A2ED-B44E-9DEC-984E40D7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7476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83C2A5-938C-9247-84B1-7339B05A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F8E7-9A75-484E-8605-E53266C0C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C86B9-7955-D346-B6EA-D7834F82F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3667-4ACD-DE49-9847-E30496EAF35C}" type="datetimeFigureOut">
              <a:rPr lang="en-CH" smtClean="0"/>
              <a:t>17.03.21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B981D-7E92-AA48-9B51-5E04069EA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874F7-5878-1C47-BFCA-7F8FD0C0E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DF5F-0A4C-D948-8CBA-0AAE071E3C7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3509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0664-542A-124B-BF68-3BC360AF4B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H" dirty="0"/>
              <a:t>Objektorientierte Programmierung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D74EE-DE63-BB4E-8091-926C8FFBF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H" dirty="0"/>
              <a:t>Eine kleine Einführung in wichtige Konzepte</a:t>
            </a:r>
          </a:p>
          <a:p>
            <a:endParaRPr lang="en-CH" dirty="0"/>
          </a:p>
          <a:p>
            <a:r>
              <a:rPr lang="en-CH" dirty="0"/>
              <a:t>Michael Greminger 2021-03-17</a:t>
            </a:r>
          </a:p>
        </p:txBody>
      </p:sp>
    </p:spTree>
    <p:extLst>
      <p:ext uri="{BB962C8B-B14F-4D97-AF65-F5344CB8AC3E}">
        <p14:creationId xmlns:p14="http://schemas.microsoft.com/office/powerpoint/2010/main" val="352185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4D75-EA13-B84A-9B36-7078C0C9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Abstraktion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637E1-2805-6942-959B-CE4729E0B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2422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Klassen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Objektorientiere Programmierung (OOP) versucht, reale Dinge abzubilden</a:t>
            </a:r>
          </a:p>
          <a:p>
            <a:pPr lvl="1"/>
            <a:r>
              <a:rPr lang="en-CH" dirty="0"/>
              <a:t>Adresse</a:t>
            </a:r>
          </a:p>
          <a:p>
            <a:pPr lvl="1"/>
            <a:r>
              <a:rPr lang="en-CH" dirty="0"/>
              <a:t>Window</a:t>
            </a:r>
          </a:p>
          <a:p>
            <a:pPr lvl="1"/>
            <a:r>
              <a:rPr lang="en-CH" dirty="0"/>
              <a:t>Konto</a:t>
            </a:r>
          </a:p>
          <a:p>
            <a:r>
              <a:rPr lang="en-GB" dirty="0" err="1"/>
              <a:t>Dafür</a:t>
            </a:r>
            <a:r>
              <a:rPr lang="en-GB" dirty="0"/>
              <a:t> </a:t>
            </a:r>
            <a:r>
              <a:rPr lang="en-GB" dirty="0" err="1"/>
              <a:t>gibt</a:t>
            </a:r>
            <a:r>
              <a:rPr lang="en-GB" dirty="0"/>
              <a:t> es in den </a:t>
            </a:r>
            <a:r>
              <a:rPr lang="en-GB" dirty="0" err="1"/>
              <a:t>wesentlichen</a:t>
            </a:r>
            <a:r>
              <a:rPr lang="en-GB" dirty="0"/>
              <a:t> </a:t>
            </a:r>
            <a:r>
              <a:rPr lang="en-GB" dirty="0" err="1"/>
              <a:t>Programmiersprachen</a:t>
            </a:r>
            <a:r>
              <a:rPr lang="en-GB" dirty="0"/>
              <a:t> das </a:t>
            </a:r>
            <a:r>
              <a:rPr lang="en-GB" dirty="0" err="1"/>
              <a:t>Konstrukt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Klasse</a:t>
            </a:r>
            <a:endParaRPr lang="en-GB" dirty="0"/>
          </a:p>
          <a:p>
            <a:r>
              <a:rPr lang="en-GB" dirty="0"/>
              <a:t>In Python</a:t>
            </a:r>
          </a:p>
          <a:p>
            <a:pPr marL="0" indent="0">
              <a:buNone/>
            </a:pPr>
            <a:r>
              <a:rPr lang="en-GB" dirty="0">
                <a:latin typeface="Courier" pitchFamily="2" charset="0"/>
              </a:rPr>
              <a:t>class Window:</a:t>
            </a:r>
            <a:br>
              <a:rPr lang="en-GB" dirty="0">
                <a:latin typeface="Courier" pitchFamily="2" charset="0"/>
              </a:rPr>
            </a:br>
            <a:r>
              <a:rPr lang="en-GB" dirty="0">
                <a:latin typeface="Courier" pitchFamily="2" charset="0"/>
              </a:rPr>
              <a:t>	…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59461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Klassen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Eine Klasse besteht aus</a:t>
            </a:r>
          </a:p>
          <a:p>
            <a:pPr lvl="1"/>
            <a:r>
              <a:rPr lang="de-CH" dirty="0"/>
              <a:t>Attributen</a:t>
            </a:r>
          </a:p>
          <a:p>
            <a:pPr lvl="2"/>
            <a:r>
              <a:rPr lang="de-CH" dirty="0"/>
              <a:t>«Variablen»</a:t>
            </a:r>
          </a:p>
          <a:p>
            <a:pPr lvl="2"/>
            <a:r>
              <a:rPr lang="de-CH" dirty="0"/>
              <a:t>Werden so in Python genannt. In anderen Programmiersprachen werden andere Bezeichnungen benutzt, </a:t>
            </a:r>
            <a:r>
              <a:rPr lang="de-CH" dirty="0" err="1"/>
              <a:t>zb</a:t>
            </a:r>
            <a:r>
              <a:rPr lang="de-CH" dirty="0"/>
              <a:t> </a:t>
            </a:r>
            <a:r>
              <a:rPr lang="de-CH" dirty="0" err="1"/>
              <a:t>data</a:t>
            </a:r>
            <a:r>
              <a:rPr lang="de-CH" dirty="0"/>
              <a:t> </a:t>
            </a:r>
            <a:r>
              <a:rPr lang="de-CH" dirty="0" err="1"/>
              <a:t>member</a:t>
            </a:r>
            <a:r>
              <a:rPr lang="de-CH" dirty="0"/>
              <a:t> in C++</a:t>
            </a:r>
          </a:p>
          <a:p>
            <a:pPr lvl="1"/>
            <a:r>
              <a:rPr lang="de-CH" dirty="0"/>
              <a:t>Methoden</a:t>
            </a:r>
          </a:p>
          <a:p>
            <a:pPr lvl="2"/>
            <a:r>
              <a:rPr lang="de-CH" dirty="0"/>
              <a:t>«Funktionen»</a:t>
            </a:r>
          </a:p>
          <a:p>
            <a:pPr lvl="2"/>
            <a:r>
              <a:rPr lang="de-CH" dirty="0"/>
              <a:t>(in C++ </a:t>
            </a:r>
            <a:r>
              <a:rPr lang="de-CH" dirty="0" err="1"/>
              <a:t>zb</a:t>
            </a:r>
            <a:r>
              <a:rPr lang="de-CH" dirty="0"/>
              <a:t>. «</a:t>
            </a:r>
            <a:r>
              <a:rPr lang="de-CH" dirty="0" err="1"/>
              <a:t>member</a:t>
            </a:r>
            <a:r>
              <a:rPr lang="de-CH" dirty="0"/>
              <a:t> </a:t>
            </a:r>
            <a:r>
              <a:rPr lang="de-CH" dirty="0" err="1"/>
              <a:t>functions</a:t>
            </a:r>
            <a:r>
              <a:rPr lang="de-CH" dirty="0"/>
              <a:t>»)</a:t>
            </a:r>
          </a:p>
          <a:p>
            <a:pPr lvl="2"/>
            <a:endParaRPr lang="de-C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F1FC40-0942-D54F-A44E-E49F8AA69D23}"/>
              </a:ext>
            </a:extLst>
          </p:cNvPr>
          <p:cNvSpPr/>
          <p:nvPr/>
        </p:nvSpPr>
        <p:spPr>
          <a:xfrm>
            <a:off x="7118428" y="3508155"/>
            <a:ext cx="2060295" cy="328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H" dirty="0"/>
              <a:t>class Window</a:t>
            </a:r>
          </a:p>
          <a:p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CH" dirty="0"/>
              <a:t>osX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posY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</a:t>
            </a:r>
            <a:r>
              <a:rPr lang="en-CH" dirty="0"/>
              <a:t>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</a:t>
            </a:r>
            <a:r>
              <a:rPr lang="en-CH" dirty="0"/>
              <a:t>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title</a:t>
            </a:r>
            <a:br>
              <a:rPr lang="en-CH" dirty="0"/>
            </a:b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oveBy(dx, 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CH" dirty="0"/>
              <a:t>how()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aximize()</a:t>
            </a: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3FAD1121-FEFA-274D-A8ED-EE16C9DF474D}"/>
              </a:ext>
            </a:extLst>
          </p:cNvPr>
          <p:cNvSpPr/>
          <p:nvPr/>
        </p:nvSpPr>
        <p:spPr>
          <a:xfrm>
            <a:off x="9282896" y="4421529"/>
            <a:ext cx="1412112" cy="7282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Attribute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E95AA52E-5725-9044-B9B7-76974712BC9B}"/>
              </a:ext>
            </a:extLst>
          </p:cNvPr>
          <p:cNvSpPr/>
          <p:nvPr/>
        </p:nvSpPr>
        <p:spPr>
          <a:xfrm>
            <a:off x="9282896" y="5812827"/>
            <a:ext cx="1412112" cy="7282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Methoden</a:t>
            </a:r>
          </a:p>
        </p:txBody>
      </p:sp>
    </p:spTree>
    <p:extLst>
      <p:ext uri="{BB962C8B-B14F-4D97-AF65-F5344CB8AC3E}">
        <p14:creationId xmlns:p14="http://schemas.microsoft.com/office/powerpoint/2010/main" val="317638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EDF10-AF81-EB43-88E6-3C4A0D23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Instanzen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78E82-586B-CB47-99AC-4D021462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r>
              <a:rPr lang="en-CH" dirty="0"/>
              <a:t>Damit man mit einer Klasse “arbeiten” kann, muss man Instanzen von ihr machen</a:t>
            </a:r>
            <a:br>
              <a:rPr lang="en-CH" dirty="0"/>
            </a:br>
            <a:br>
              <a:rPr lang="en-CH" dirty="0"/>
            </a:br>
            <a:br>
              <a:rPr lang="en-CH" dirty="0"/>
            </a:br>
            <a:br>
              <a:rPr lang="en-CH" dirty="0"/>
            </a:br>
            <a:br>
              <a:rPr lang="en-CH" dirty="0"/>
            </a:br>
            <a:br>
              <a:rPr lang="en-CH" dirty="0"/>
            </a:br>
            <a:br>
              <a:rPr lang="en-CH" dirty="0"/>
            </a:br>
            <a:br>
              <a:rPr lang="en-CH" dirty="0"/>
            </a:br>
            <a:endParaRPr lang="en-CH" dirty="0"/>
          </a:p>
          <a:p>
            <a:pPr marL="0" indent="0">
              <a:buNone/>
            </a:pPr>
            <a:br>
              <a:rPr lang="en-CH" dirty="0"/>
            </a:br>
            <a:endParaRPr lang="en-CH" dirty="0"/>
          </a:p>
          <a:p>
            <a:r>
              <a:rPr lang="en-CH" dirty="0"/>
              <a:t>Eine Klasse braucht “keinen” Speicherplatz, nur die Instanzen!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411489-7A7C-C64A-8720-0928018BF919}"/>
              </a:ext>
            </a:extLst>
          </p:cNvPr>
          <p:cNvSpPr/>
          <p:nvPr/>
        </p:nvSpPr>
        <p:spPr>
          <a:xfrm>
            <a:off x="3442032" y="2407232"/>
            <a:ext cx="2060295" cy="3283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H" dirty="0"/>
              <a:t>class Window</a:t>
            </a:r>
          </a:p>
          <a:p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CH" dirty="0"/>
              <a:t>osX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posY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</a:t>
            </a:r>
            <a:r>
              <a:rPr lang="en-CH" dirty="0"/>
              <a:t>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</a:t>
            </a:r>
            <a:r>
              <a:rPr lang="en-CH" dirty="0"/>
              <a:t>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title</a:t>
            </a:r>
            <a:br>
              <a:rPr lang="en-CH" dirty="0"/>
            </a:b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oveBy(dx, 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CH" dirty="0"/>
              <a:t>how()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aximize()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A0015-DFCC-4C45-88D7-13FAA0DF86E0}"/>
              </a:ext>
            </a:extLst>
          </p:cNvPr>
          <p:cNvSpPr/>
          <p:nvPr/>
        </p:nvSpPr>
        <p:spPr>
          <a:xfrm>
            <a:off x="5890552" y="2407232"/>
            <a:ext cx="2060295" cy="3283291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H" sz="1400" dirty="0"/>
              <a:t>instance of class Window</a:t>
            </a:r>
          </a:p>
          <a:p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0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500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300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“Python”</a:t>
            </a:r>
            <a:br>
              <a:rPr lang="en-CH" dirty="0"/>
            </a:b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oveBy(dx, 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CH" dirty="0"/>
              <a:t>how()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aximize()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854536-7B08-F748-8B5C-78A8A7E72C90}"/>
              </a:ext>
            </a:extLst>
          </p:cNvPr>
          <p:cNvSpPr/>
          <p:nvPr/>
        </p:nvSpPr>
        <p:spPr>
          <a:xfrm>
            <a:off x="8339072" y="2407233"/>
            <a:ext cx="2208839" cy="3283291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H" sz="1400" dirty="0"/>
              <a:t>instance of class Window</a:t>
            </a:r>
          </a:p>
          <a:p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456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356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200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300</a:t>
            </a: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“Microsoft Word”</a:t>
            </a:r>
            <a:br>
              <a:rPr lang="en-CH" dirty="0"/>
            </a:br>
            <a:endParaRPr lang="en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oveBy(dx, 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CH" dirty="0"/>
              <a:t>how()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CH" dirty="0"/>
              <a:t>aximize()</a:t>
            </a:r>
          </a:p>
        </p:txBody>
      </p:sp>
    </p:spTree>
    <p:extLst>
      <p:ext uri="{BB962C8B-B14F-4D97-AF65-F5344CB8AC3E}">
        <p14:creationId xmlns:p14="http://schemas.microsoft.com/office/powerpoint/2010/main" val="93988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188A-0069-4542-9A74-6F0236EA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Konkret in Python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E0E1ED-0702-A14C-ACBF-0C6C61421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0088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3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04BD-1C20-8343-8463-C5F42A28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Ein paar Bemerkungen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31512-BC59-CC47-997C-82CEBDCF0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Eine Methode (einer Klasse) kann auf folgende Variablen zugreifen:</a:t>
            </a:r>
          </a:p>
          <a:p>
            <a:pPr lvl="1"/>
            <a:r>
              <a:rPr lang="en-CH" dirty="0"/>
              <a:t>Attribute (von sich “selbst”!)</a:t>
            </a:r>
          </a:p>
          <a:p>
            <a:pPr lvl="1"/>
            <a:r>
              <a:rPr lang="en-CH" dirty="0"/>
              <a:t>Argumente</a:t>
            </a:r>
          </a:p>
          <a:p>
            <a:pPr lvl="1"/>
            <a:r>
              <a:rPr lang="en-CH" dirty="0"/>
              <a:t>(Globale Variablen)</a:t>
            </a:r>
          </a:p>
          <a:p>
            <a:pPr lvl="1"/>
            <a:r>
              <a:rPr lang="en-CH" dirty="0"/>
              <a:t>…</a:t>
            </a:r>
          </a:p>
          <a:p>
            <a:r>
              <a:rPr lang="en-CH" dirty="0"/>
              <a:t>Oft möchte man beim instanzieren einer Klasse gleich Argumente übergeben (oder die Attribute initialisieren). Dies geschieht wie folgt (in anderen Sprachen “Konstruktor” genannt)</a:t>
            </a:r>
          </a:p>
          <a:p>
            <a:pPr marL="0" indent="0">
              <a:buNone/>
            </a:pPr>
            <a:r>
              <a:rPr lang="en-CH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88C009-4328-7A49-BC5B-C71FA56BB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81" y="5272208"/>
            <a:ext cx="39751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9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188A-0069-4542-9A74-6F0236EA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Grundkonzepte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84544-02F9-774A-BE4F-15FCF980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Abstraktion</a:t>
            </a:r>
          </a:p>
          <a:p>
            <a:r>
              <a:rPr lang="en-CH" dirty="0"/>
              <a:t>Datenkapselung</a:t>
            </a:r>
          </a:p>
          <a:p>
            <a:r>
              <a:rPr lang="en-CH" dirty="0"/>
              <a:t>Vererbung</a:t>
            </a:r>
          </a:p>
          <a:p>
            <a:r>
              <a:rPr lang="en-CH" dirty="0"/>
              <a:t>Polymorphie</a:t>
            </a:r>
          </a:p>
        </p:txBody>
      </p:sp>
    </p:spTree>
    <p:extLst>
      <p:ext uri="{BB962C8B-B14F-4D97-AF65-F5344CB8AC3E}">
        <p14:creationId xmlns:p14="http://schemas.microsoft.com/office/powerpoint/2010/main" val="82196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Abstraktion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CH" dirty="0"/>
              <a:t>Eine Klasse besteht aus</a:t>
            </a:r>
          </a:p>
          <a:p>
            <a:pPr lvl="1"/>
            <a:r>
              <a:rPr lang="de-CH" dirty="0"/>
              <a:t>Attributen</a:t>
            </a:r>
          </a:p>
          <a:p>
            <a:pPr lvl="2"/>
            <a:r>
              <a:rPr lang="de-CH" dirty="0"/>
              <a:t>«Variablen»</a:t>
            </a:r>
          </a:p>
          <a:p>
            <a:pPr lvl="2"/>
            <a:r>
              <a:rPr lang="de-CH" dirty="0"/>
              <a:t>Werden so in Python genannt. In anderen Programmiersprachen werden andere Bezeichnungen benutzt, </a:t>
            </a:r>
            <a:r>
              <a:rPr lang="de-CH" dirty="0" err="1"/>
              <a:t>zb</a:t>
            </a:r>
            <a:r>
              <a:rPr lang="de-CH" dirty="0"/>
              <a:t> </a:t>
            </a:r>
            <a:r>
              <a:rPr lang="de-CH" dirty="0" err="1"/>
              <a:t>data</a:t>
            </a:r>
            <a:r>
              <a:rPr lang="de-CH" dirty="0"/>
              <a:t> </a:t>
            </a:r>
            <a:r>
              <a:rPr lang="de-CH" dirty="0" err="1"/>
              <a:t>member</a:t>
            </a:r>
            <a:r>
              <a:rPr lang="de-CH" dirty="0"/>
              <a:t> in C++</a:t>
            </a:r>
          </a:p>
          <a:p>
            <a:pPr lvl="1"/>
            <a:r>
              <a:rPr lang="de-CH" dirty="0"/>
              <a:t>Methoden</a:t>
            </a:r>
          </a:p>
          <a:p>
            <a:pPr lvl="2"/>
            <a:r>
              <a:rPr lang="de-CH" dirty="0"/>
              <a:t>«Funktionen»</a:t>
            </a:r>
          </a:p>
          <a:p>
            <a:pPr lvl="2"/>
            <a:r>
              <a:rPr lang="de-CH" dirty="0"/>
              <a:t>(in C++ </a:t>
            </a:r>
            <a:r>
              <a:rPr lang="de-CH" dirty="0" err="1"/>
              <a:t>zb</a:t>
            </a:r>
            <a:r>
              <a:rPr lang="de-CH" dirty="0"/>
              <a:t>. «</a:t>
            </a:r>
            <a:r>
              <a:rPr lang="de-CH" dirty="0" err="1"/>
              <a:t>member</a:t>
            </a:r>
            <a:r>
              <a:rPr lang="de-CH" dirty="0"/>
              <a:t> </a:t>
            </a:r>
            <a:r>
              <a:rPr lang="de-CH" dirty="0" err="1"/>
              <a:t>functions</a:t>
            </a:r>
            <a:r>
              <a:rPr lang="de-CH" dirty="0"/>
              <a:t>»)</a:t>
            </a:r>
          </a:p>
          <a:p>
            <a:pPr lvl="2"/>
            <a:endParaRPr lang="de-CH" dirty="0"/>
          </a:p>
          <a:p>
            <a:pPr lvl="1"/>
            <a:endParaRPr lang="de-CH" dirty="0"/>
          </a:p>
          <a:p>
            <a:r>
              <a:rPr lang="de-CH" dirty="0"/>
              <a:t>Eine Klasse ist ein </a:t>
            </a:r>
            <a:r>
              <a:rPr lang="de-CH" b="1" dirty="0"/>
              <a:t>Datentyp</a:t>
            </a:r>
            <a:r>
              <a:rPr lang="de-CH" dirty="0"/>
              <a:t>!</a:t>
            </a:r>
          </a:p>
          <a:p>
            <a:r>
              <a:rPr lang="de-CH" dirty="0"/>
              <a:t>Damit ich mit einer Klasse arbeiten kann, muss ich </a:t>
            </a:r>
            <a:r>
              <a:rPr lang="de-CH" b="1" dirty="0"/>
              <a:t>Instanzen</a:t>
            </a:r>
            <a:r>
              <a:rPr lang="de-CH" dirty="0"/>
              <a:t> davon machen.</a:t>
            </a:r>
          </a:p>
          <a:p>
            <a:pPr marL="0" indent="0">
              <a:buNone/>
            </a:pPr>
            <a:r>
              <a:rPr lang="en-GB" dirty="0" err="1">
                <a:latin typeface="Courier" pitchFamily="2" charset="0"/>
              </a:rPr>
              <a:t>homeAdresse</a:t>
            </a:r>
            <a:r>
              <a:rPr lang="en-GB" dirty="0">
                <a:latin typeface="Courier" pitchFamily="2" charset="0"/>
              </a:rPr>
              <a:t> = </a:t>
            </a:r>
            <a:r>
              <a:rPr lang="en-GB" dirty="0" err="1">
                <a:latin typeface="Courier" pitchFamily="2" charset="0"/>
              </a:rPr>
              <a:t>Adresse</a:t>
            </a:r>
            <a:r>
              <a:rPr lang="en-GB" dirty="0">
                <a:latin typeface="Courier" pitchFamily="2" charset="0"/>
              </a:rPr>
              <a:t>(“Winterthur”)</a:t>
            </a:r>
          </a:p>
          <a:p>
            <a:pPr marL="0" indent="0">
              <a:buNone/>
            </a:pPr>
            <a:r>
              <a:rPr lang="en-GB" dirty="0" err="1">
                <a:latin typeface="Courier" pitchFamily="2" charset="0"/>
              </a:rPr>
              <a:t>workAddresse</a:t>
            </a:r>
            <a:r>
              <a:rPr lang="en-GB" dirty="0">
                <a:latin typeface="Courier" pitchFamily="2" charset="0"/>
              </a:rPr>
              <a:t> = </a:t>
            </a:r>
            <a:r>
              <a:rPr lang="en-GB" dirty="0" err="1">
                <a:latin typeface="Courier" pitchFamily="2" charset="0"/>
              </a:rPr>
              <a:t>Adresse</a:t>
            </a:r>
            <a:r>
              <a:rPr lang="en-GB" dirty="0">
                <a:latin typeface="Courier" pitchFamily="2" charset="0"/>
              </a:rPr>
              <a:t>(“St. Gallen”) </a:t>
            </a:r>
            <a:endParaRPr lang="de-CH" dirty="0"/>
          </a:p>
          <a:p>
            <a:r>
              <a:rPr lang="de-CH" dirty="0" err="1"/>
              <a:t>sdfadfsa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 </a:t>
            </a:r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9983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3441-475E-1D4A-9785-589432AA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Abstraktion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B8ED9-557B-094F-ADD7-7C4C7786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Objektorientiere Programmierung (OOP) versucht, reale Dinge abzubilden</a:t>
            </a:r>
          </a:p>
          <a:p>
            <a:pPr lvl="1"/>
            <a:r>
              <a:rPr lang="en-CH" dirty="0"/>
              <a:t>Adresse</a:t>
            </a:r>
          </a:p>
          <a:p>
            <a:pPr lvl="1"/>
            <a:r>
              <a:rPr lang="en-CH" dirty="0"/>
              <a:t>Window</a:t>
            </a:r>
          </a:p>
          <a:p>
            <a:pPr lvl="1"/>
            <a:r>
              <a:rPr lang="en-CH" dirty="0"/>
              <a:t>Konto</a:t>
            </a:r>
          </a:p>
          <a:p>
            <a:r>
              <a:rPr lang="en-GB" dirty="0" err="1"/>
              <a:t>Dafür</a:t>
            </a:r>
            <a:r>
              <a:rPr lang="en-GB" dirty="0"/>
              <a:t> </a:t>
            </a:r>
            <a:r>
              <a:rPr lang="en-GB" dirty="0" err="1"/>
              <a:t>gibt</a:t>
            </a:r>
            <a:r>
              <a:rPr lang="en-GB" dirty="0"/>
              <a:t> es in den </a:t>
            </a:r>
            <a:r>
              <a:rPr lang="en-GB" dirty="0" err="1"/>
              <a:t>wesentlichen</a:t>
            </a:r>
            <a:r>
              <a:rPr lang="en-GB" dirty="0"/>
              <a:t> </a:t>
            </a:r>
            <a:r>
              <a:rPr lang="en-GB" dirty="0" err="1"/>
              <a:t>Programmiersprachen</a:t>
            </a:r>
            <a:r>
              <a:rPr lang="en-GB" dirty="0"/>
              <a:t> das </a:t>
            </a:r>
            <a:r>
              <a:rPr lang="en-GB" dirty="0" err="1"/>
              <a:t>Konstrukt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Klasse</a:t>
            </a:r>
            <a:endParaRPr lang="en-GB" dirty="0"/>
          </a:p>
          <a:p>
            <a:pPr marL="0" indent="0">
              <a:buNone/>
            </a:pPr>
            <a:r>
              <a:rPr lang="en-GB" dirty="0">
                <a:latin typeface="Courier" pitchFamily="2" charset="0"/>
              </a:rPr>
              <a:t>class Window:</a:t>
            </a:r>
            <a:br>
              <a:rPr lang="en-GB" dirty="0">
                <a:latin typeface="Courier" pitchFamily="2" charset="0"/>
              </a:rPr>
            </a:br>
            <a:r>
              <a:rPr lang="en-GB" dirty="0">
                <a:latin typeface="Courier" pitchFamily="2" charset="0"/>
              </a:rPr>
              <a:t>	…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5189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418</Words>
  <Application>Microsoft Macintosh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</vt:lpstr>
      <vt:lpstr>Office Theme</vt:lpstr>
      <vt:lpstr>Objektorientierte Programmierung</vt:lpstr>
      <vt:lpstr>Klassen (1)</vt:lpstr>
      <vt:lpstr>Klassen (2)</vt:lpstr>
      <vt:lpstr>Instanzen</vt:lpstr>
      <vt:lpstr>Konkret in Python</vt:lpstr>
      <vt:lpstr>Ein paar Bemerkungen</vt:lpstr>
      <vt:lpstr>Grundkonzepte</vt:lpstr>
      <vt:lpstr>Abstraktion (2)</vt:lpstr>
      <vt:lpstr>Abstraktion (1)</vt:lpstr>
      <vt:lpstr>Abstraktion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Greminger</dc:creator>
  <cp:lastModifiedBy>Michael Greminger</cp:lastModifiedBy>
  <cp:revision>13</cp:revision>
  <dcterms:created xsi:type="dcterms:W3CDTF">2021-03-17T09:53:36Z</dcterms:created>
  <dcterms:modified xsi:type="dcterms:W3CDTF">2021-03-18T09:19:18Z</dcterms:modified>
</cp:coreProperties>
</file>